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1.jpeg" ContentType="image/jpeg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 b="def" i="def"/>
      <a:tcStyle>
        <a:tcBdr/>
        <a:fill>
          <a:solidFill>
            <a:srgbClr val="E6EBF3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 b="def" i="def"/>
      <a:tcStyle>
        <a:tcBdr/>
        <a:fill>
          <a:solidFill>
            <a:srgbClr val="E7F2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 b="def" i="def"/>
      <a:tcStyle>
        <a:tcBdr/>
        <a:fill>
          <a:solidFill>
            <a:srgbClr val="F6E7EC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re et sous-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e du titre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Texte du titre</a:t>
            </a:r>
          </a:p>
        </p:txBody>
      </p:sp>
      <p:sp>
        <p:nvSpPr>
          <p:cNvPr id="12" name="Texte niveau 1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e niveau 1…"/>
          <p:cNvSpPr txBox="1"/>
          <p:nvPr>
            <p:ph type="body" sz="quarter" idx="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  <a:lvl2pPr marL="777875" indent="-333375" algn="ctr">
              <a:spcBef>
                <a:spcPts val="0"/>
              </a:spcBef>
              <a:defRPr i="1" sz="2400"/>
            </a:lvl2pPr>
            <a:lvl3pPr marL="1222375" indent="-333375" algn="ctr">
              <a:spcBef>
                <a:spcPts val="0"/>
              </a:spcBef>
              <a:defRPr i="1" sz="2400"/>
            </a:lvl3pPr>
            <a:lvl4pPr marL="1666875" indent="-333375" algn="ctr">
              <a:spcBef>
                <a:spcPts val="0"/>
              </a:spcBef>
              <a:defRPr i="1" sz="2400"/>
            </a:lvl4pPr>
            <a:lvl5pPr marL="2111375" indent="-333375" algn="ctr">
              <a:spcBef>
                <a:spcPts val="0"/>
              </a:spcBef>
              <a:defRPr i="1" sz="24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94" name="« Saisissez une citation ici. »"/>
          <p:cNvSpPr txBox="1"/>
          <p:nvPr>
            <p:ph type="body" sz="quarter" idx="13"/>
          </p:nvPr>
        </p:nvSpPr>
        <p:spPr>
          <a:xfrm>
            <a:off x="1270000" y="4308599"/>
            <a:ext cx="10464800" cy="609777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3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9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 - Hau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e du titre"/>
          <p:cNvSpPr txBox="1"/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</p:spPr>
        <p:txBody>
          <a:bodyPr/>
          <a:lstStyle>
            <a:lvl1pPr>
              <a:defRPr cap="all" sz="72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/>
            <a:r>
              <a:t>Texte du titre</a:t>
            </a:r>
          </a:p>
        </p:txBody>
      </p:sp>
      <p:sp>
        <p:nvSpPr>
          <p:cNvPr id="118" name="Numéro de diapositive"/>
          <p:cNvSpPr txBox="1"/>
          <p:nvPr>
            <p:ph type="sldNum" sz="quarter" idx="2"/>
          </p:nvPr>
        </p:nvSpPr>
        <p:spPr>
          <a:xfrm>
            <a:off x="6324599" y="9271000"/>
            <a:ext cx="342901" cy="355601"/>
          </a:xfrm>
          <a:prstGeom prst="rect">
            <a:avLst/>
          </a:prstGeom>
        </p:spPr>
        <p:txBody>
          <a:bodyPr anchor="b"/>
          <a:lstStyle>
            <a:lvl1pPr>
              <a:defRPr sz="18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Image"/>
          <p:cNvSpPr/>
          <p:nvPr>
            <p:ph type="pic" idx="13"/>
          </p:nvPr>
        </p:nvSpPr>
        <p:spPr>
          <a:xfrm>
            <a:off x="1346200" y="520700"/>
            <a:ext cx="10388600" cy="586023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6" name="Texte du titre"/>
          <p:cNvSpPr txBox="1"/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>
            <a:lvl1pPr>
              <a:defRPr cap="all" sz="72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/>
            <a:r>
              <a:t>Texte du titre</a:t>
            </a:r>
          </a:p>
        </p:txBody>
      </p:sp>
      <p:sp>
        <p:nvSpPr>
          <p:cNvPr id="127" name="Texte niveau 1…"/>
          <p:cNvSpPr txBox="1"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8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  <a:lvl2pPr marL="0" indent="0" algn="ctr">
              <a:spcBef>
                <a:spcPts val="0"/>
              </a:spcBef>
              <a:buSzTx/>
              <a:buNone/>
              <a:defRPr sz="38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2pPr>
            <a:lvl3pPr marL="0" indent="0" algn="ctr">
              <a:spcBef>
                <a:spcPts val="0"/>
              </a:spcBef>
              <a:buSzTx/>
              <a:buNone/>
              <a:defRPr sz="38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3pPr>
            <a:lvl4pPr marL="0" indent="0" algn="ctr">
              <a:spcBef>
                <a:spcPts val="0"/>
              </a:spcBef>
              <a:buSzTx/>
              <a:buNone/>
              <a:defRPr sz="38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4pPr>
            <a:lvl5pPr marL="0" indent="0" algn="ctr">
              <a:spcBef>
                <a:spcPts val="0"/>
              </a:spcBef>
              <a:buSzTx/>
              <a:buNone/>
              <a:defRPr sz="38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28" name="Numéro de diapositive"/>
          <p:cNvSpPr txBox="1"/>
          <p:nvPr>
            <p:ph type="sldNum" sz="quarter" idx="2"/>
          </p:nvPr>
        </p:nvSpPr>
        <p:spPr>
          <a:xfrm>
            <a:off x="6324599" y="9271000"/>
            <a:ext cx="342901" cy="355601"/>
          </a:xfrm>
          <a:prstGeom prst="rect">
            <a:avLst/>
          </a:prstGeom>
        </p:spPr>
        <p:txBody>
          <a:bodyPr anchor="b"/>
          <a:lstStyle>
            <a:lvl1pPr>
              <a:defRPr sz="18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19250" y="673100"/>
            <a:ext cx="9758017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exte du titre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22" name="Texte niveau 1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2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 - Centr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e du titre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3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8918"/>
            <a:ext cx="5334002" cy="82169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exte du titre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Texte du titre</a:t>
            </a:r>
          </a:p>
        </p:txBody>
      </p:sp>
      <p:sp>
        <p:nvSpPr>
          <p:cNvPr id="40" name="Texte niveau 1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4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 - Ha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49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57" name="Texte niveau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58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67" name="Texte niveau 1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68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e niveau 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76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3 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e du titre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 du titre</a:t>
            </a:r>
          </a:p>
        </p:txBody>
      </p:sp>
      <p:sp>
        <p:nvSpPr>
          <p:cNvPr id="3" name="Texte niveau 1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4" name="Numéro de diapositive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tif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REPE MAILBOX"/>
          <p:cNvSpPr txBox="1"/>
          <p:nvPr>
            <p:ph type="title"/>
          </p:nvPr>
        </p:nvSpPr>
        <p:spPr>
          <a:xfrm>
            <a:off x="1270000" y="7655553"/>
            <a:ext cx="10464800" cy="1282702"/>
          </a:xfrm>
          <a:prstGeom prst="rect">
            <a:avLst/>
          </a:prstGeom>
        </p:spPr>
        <p:txBody>
          <a:bodyPr/>
          <a:lstStyle/>
          <a:p>
            <a:pPr/>
            <a:r>
              <a:t>CREPE MAILBOX</a:t>
            </a:r>
          </a:p>
        </p:txBody>
      </p:sp>
      <p:sp>
        <p:nvSpPr>
          <p:cNvPr id="138" name="Strategies d’attaques par  Walid Koubaa &amp; Joel Schar"/>
          <p:cNvSpPr txBox="1"/>
          <p:nvPr>
            <p:ph type="body" sz="quarter" idx="1"/>
          </p:nvPr>
        </p:nvSpPr>
        <p:spPr>
          <a:xfrm>
            <a:off x="1270000" y="9182806"/>
            <a:ext cx="10464800" cy="1130302"/>
          </a:xfrm>
          <a:prstGeom prst="rect">
            <a:avLst/>
          </a:prstGeom>
        </p:spPr>
        <p:txBody>
          <a:bodyPr/>
          <a:lstStyle>
            <a:lvl1pPr>
              <a:defRPr sz="2500" u="sng"/>
            </a:lvl1pPr>
          </a:lstStyle>
          <a:p>
            <a:pPr/>
            <a:r>
              <a:t>Strategies d’attaques par  Walid Koubaa &amp; Joel Schar</a:t>
            </a:r>
          </a:p>
        </p:txBody>
      </p:sp>
      <p:pic>
        <p:nvPicPr>
          <p:cNvPr id="139" name="Affiche Projet A4.pdf" descr="Affiche Projet A4.pdf"/>
          <p:cNvPicPr>
            <a:picLocks noChangeAspect="1"/>
          </p:cNvPicPr>
          <p:nvPr/>
        </p:nvPicPr>
        <p:blipFill>
          <a:blip r:embed="rId2">
            <a:extLst/>
          </a:blip>
          <a:srcRect l="0" t="5134" r="92544" b="83958"/>
          <a:stretch>
            <a:fillRect/>
          </a:stretch>
        </p:blipFill>
        <p:spPr>
          <a:xfrm>
            <a:off x="-18597" y="7410170"/>
            <a:ext cx="674006" cy="13952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Capture d’écran 2019-01-12 à 18.48.04.png" descr="Capture d’écran 2019-01-12 à 18.48.0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472662" y="0"/>
            <a:ext cx="13950124" cy="7411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A5 Accès aux informations des utilisateur visibles seulement par l’administrateur"/>
          <p:cNvSpPr txBox="1"/>
          <p:nvPr>
            <p:ph type="title"/>
          </p:nvPr>
        </p:nvSpPr>
        <p:spPr>
          <a:xfrm>
            <a:off x="355600" y="-502394"/>
            <a:ext cx="12293600" cy="2438401"/>
          </a:xfrm>
          <a:prstGeom prst="rect">
            <a:avLst/>
          </a:prstGeom>
        </p:spPr>
        <p:txBody>
          <a:bodyPr/>
          <a:lstStyle>
            <a:lvl1pPr algn="l">
              <a:defRPr cap="none" sz="4100">
                <a:solidFill>
                  <a:srgbClr val="6C6C6C"/>
                </a:solidFill>
              </a:defRPr>
            </a:lvl1pPr>
          </a:lstStyle>
          <a:p>
            <a:pPr/>
            <a:r>
              <a:t>A5 - Modifier le mot de passe d'un utilisateur choisi</a:t>
            </a:r>
          </a:p>
        </p:txBody>
      </p:sp>
      <p:sp>
        <p:nvSpPr>
          <p:cNvPr id="174" name="Elément du système attaqué: Le formulaire de login (username et password)…"/>
          <p:cNvSpPr txBox="1"/>
          <p:nvPr/>
        </p:nvSpPr>
        <p:spPr>
          <a:xfrm>
            <a:off x="120760" y="5833836"/>
            <a:ext cx="12524011" cy="38530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1" sz="28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Elément du système attaqué: </a:t>
            </a:r>
            <a:r>
              <a:rPr b="0">
                <a:latin typeface="Gill Sans Light"/>
                <a:ea typeface="Gill Sans Light"/>
                <a:cs typeface="Gill Sans Light"/>
                <a:sym typeface="Gill Sans Light"/>
              </a:rPr>
              <a:t>On attaque le champs de modification du mot de passe car celui-ci n'est pas protégé contre les injections SQL.</a:t>
            </a:r>
            <a:endParaRPr b="0"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 algn="l">
              <a:defRPr b="1" sz="28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</a:p>
          <a:p>
            <a:pPr algn="l">
              <a:defRPr b="1" sz="28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Motivation: </a:t>
            </a:r>
            <a:r>
              <a:rPr b="0">
                <a:latin typeface="Gill Sans Light"/>
                <a:ea typeface="Gill Sans Light"/>
                <a:cs typeface="Gill Sans Light"/>
                <a:sym typeface="Gill Sans Light"/>
              </a:rPr>
              <a:t>On veut prendre le contrôle du compte d'un autre utilisateur.</a:t>
            </a:r>
            <a:endParaRPr b="0"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 algn="l">
              <a:defRPr b="1" sz="28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b="0">
                <a:latin typeface="Gill Sans Light"/>
                <a:ea typeface="Gill Sans Light"/>
                <a:cs typeface="Gill Sans Light"/>
                <a:sym typeface="Gill Sans Light"/>
              </a:rPr>
              <a:t>Avoir accès à un compte administrateur</a:t>
            </a:r>
            <a:endParaRPr b="0"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 algn="l">
              <a:defRPr b="1" sz="28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</a:p>
          <a:p>
            <a:pPr algn="l">
              <a:defRPr b="1" sz="28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Scénario: </a:t>
            </a:r>
            <a:r>
              <a:rPr b="0">
                <a:latin typeface="Gill Sans Light"/>
                <a:ea typeface="Gill Sans Light"/>
                <a:cs typeface="Gill Sans Light"/>
                <a:sym typeface="Gill Sans Light"/>
              </a:rPr>
              <a:t>Injection SQL sur le champs afin de modifier un mot de passe.</a:t>
            </a:r>
            <a:endParaRPr b="0"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 algn="l">
              <a:defRPr sz="28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1" sz="29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Bilan de l'attaque:</a:t>
            </a:r>
            <a:r>
              <a:rPr b="0">
                <a:latin typeface="Gill Sans Light"/>
                <a:ea typeface="Gill Sans Light"/>
                <a:cs typeface="Gill Sans Light"/>
                <a:sym typeface="Gill Sans Light"/>
              </a:rPr>
              <a:t> </a:t>
            </a:r>
            <a:r>
              <a:rPr>
                <a:solidFill>
                  <a:schemeClr val="accent3"/>
                </a:solidFill>
              </a:rPr>
              <a:t>SUCCESS !</a:t>
            </a:r>
          </a:p>
        </p:txBody>
      </p:sp>
      <p:pic>
        <p:nvPicPr>
          <p:cNvPr id="175" name="1547399094065.png" descr="154739909406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6768" y="1107497"/>
            <a:ext cx="7512566" cy="225377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1547399125564.png" descr="154739912556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77394" y="3482068"/>
            <a:ext cx="5540056" cy="22309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1547400749035.png" descr="1547400749035.png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9861" y="5179767"/>
            <a:ext cx="6873955" cy="5331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AMéLIORATIONS APPORTées"/>
          <p:cNvSpPr txBox="1"/>
          <p:nvPr>
            <p:ph type="title"/>
          </p:nvPr>
        </p:nvSpPr>
        <p:spPr>
          <a:xfrm>
            <a:off x="355598" y="16069"/>
            <a:ext cx="12293603" cy="2438401"/>
          </a:xfrm>
          <a:prstGeom prst="rect">
            <a:avLst/>
          </a:prstGeom>
        </p:spPr>
        <p:txBody>
          <a:bodyPr/>
          <a:lstStyle>
            <a:lvl1pPr>
              <a:defRPr sz="5500"/>
            </a:lvl1pPr>
          </a:lstStyle>
          <a:p>
            <a:pPr/>
            <a:r>
              <a:t>Contre-mesures APPORTées/ suggérées</a:t>
            </a:r>
          </a:p>
        </p:txBody>
      </p:sp>
      <p:sp>
        <p:nvSpPr>
          <p:cNvPr id="180" name="S1 - (hasher les id des messages dans le code php)…"/>
          <p:cNvSpPr txBox="1"/>
          <p:nvPr/>
        </p:nvSpPr>
        <p:spPr>
          <a:xfrm>
            <a:off x="76968" y="2130865"/>
            <a:ext cx="13044662" cy="6863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7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1. Attaque 3 </a:t>
            </a:r>
            <a:r>
              <a:t>Faire en sorte que les messages ne soit pas incrementés mais que leur id soit hasher avec une fonction de hashage afin qu'ils ne soient pas prédictibles.</a:t>
            </a:r>
            <a:endParaRPr sz="3100"/>
          </a:p>
          <a:p>
            <a:pPr algn="l">
              <a:defRPr sz="1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sz="22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    </a:t>
            </a:r>
            <a:r>
              <a:rPr b="1">
                <a:solidFill>
                  <a:schemeClr val="accent3"/>
                </a:solidFill>
                <a:latin typeface="Gill Sans"/>
                <a:ea typeface="Gill Sans"/>
                <a:cs typeface="Gill Sans"/>
                <a:sym typeface="Gill Sans"/>
              </a:rPr>
              <a:t>Solution</a:t>
            </a:r>
            <a:r>
              <a:t> : hasher les id des messages dans le code php</a:t>
            </a:r>
          </a:p>
          <a:p>
            <a:pPr algn="l">
              <a:defRPr sz="20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sz="2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2. Attaque 3</a:t>
            </a:r>
            <a:r>
              <a:t> Restreindre l'accès à la pages du message uniquement si l'utilisateur connecté est le destinataire du message.</a:t>
            </a:r>
          </a:p>
          <a:p>
            <a:pPr algn="l">
              <a:defRPr sz="1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 	</a:t>
            </a:r>
          </a:p>
          <a:p>
            <a:pPr lvl="1" algn="l">
              <a:defRPr sz="1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     </a:t>
            </a:r>
            <a:r>
              <a:rPr b="1" sz="2000">
                <a:solidFill>
                  <a:schemeClr val="accent3"/>
                </a:solidFill>
                <a:latin typeface="Gill Sans"/>
                <a:ea typeface="Gill Sans"/>
                <a:cs typeface="Gill Sans"/>
                <a:sym typeface="Gill Sans"/>
              </a:rPr>
              <a:t>Solution</a:t>
            </a:r>
            <a:r>
              <a:t> : </a:t>
            </a:r>
            <a:r>
              <a:rPr sz="2100"/>
              <a:t>On va tester quel utilisateur connecté soit bien le destinataire du message qu'il veut consulter.</a:t>
            </a:r>
            <a:endParaRPr sz="2100"/>
          </a:p>
          <a:p>
            <a:pPr algn="l">
              <a:defRPr sz="1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   </a:t>
            </a:r>
          </a:p>
          <a:p>
            <a:pPr algn="l">
              <a:defRPr sz="1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 </a:t>
            </a:r>
          </a:p>
          <a:p>
            <a:pPr algn="l">
              <a:defRPr sz="1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sz="1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sz="1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sz="1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sz="1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sz="1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1" sz="26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3. Attaque : </a:t>
            </a:r>
            <a:r>
              <a:rPr b="0">
                <a:latin typeface="Gill Sans Light"/>
                <a:ea typeface="Gill Sans Light"/>
                <a:cs typeface="Gill Sans Light"/>
                <a:sym typeface="Gill Sans Light"/>
              </a:rPr>
              <a:t>Limiter le nombre d'essais consécutifs durant une période et bloquer des nouvelles tentatives pendant un certain laps de temps (30 min)</a:t>
            </a:r>
            <a:endParaRPr sz="3100"/>
          </a:p>
          <a:p>
            <a:pPr algn="l">
              <a:defRPr b="1" sz="26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endParaRPr sz="3100"/>
          </a:p>
          <a:p>
            <a:pPr algn="l">
              <a:defRPr sz="25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solidFill>
                  <a:schemeClr val="accent3"/>
                </a:solidFill>
                <a:latin typeface="Gill Sans"/>
                <a:ea typeface="Gill Sans"/>
                <a:cs typeface="Gill Sans"/>
                <a:sym typeface="Gill Sans"/>
              </a:rPr>
              <a:t>Solution</a:t>
            </a:r>
            <a:r>
              <a:t> : avec un timeout dans le code php au bout de 3 essais.</a:t>
            </a:r>
          </a:p>
          <a:p>
            <a:pPr algn="l">
              <a:defRPr sz="1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</p:txBody>
      </p:sp>
      <p:pic>
        <p:nvPicPr>
          <p:cNvPr id="181" name="10.png" descr="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47016" y="5285316"/>
            <a:ext cx="5168901" cy="1384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AMéLIORATIONS APPORTées"/>
          <p:cNvSpPr txBox="1"/>
          <p:nvPr>
            <p:ph type="title"/>
          </p:nvPr>
        </p:nvSpPr>
        <p:spPr>
          <a:xfrm>
            <a:off x="355598" y="16069"/>
            <a:ext cx="12293603" cy="2438401"/>
          </a:xfrm>
          <a:prstGeom prst="rect">
            <a:avLst/>
          </a:prstGeom>
        </p:spPr>
        <p:txBody>
          <a:bodyPr/>
          <a:lstStyle>
            <a:lvl1pPr>
              <a:defRPr sz="7000"/>
            </a:lvl1pPr>
          </a:lstStyle>
          <a:p>
            <a:pPr/>
            <a:r>
              <a:t>Contre-mesures APPORTées</a:t>
            </a:r>
          </a:p>
        </p:txBody>
      </p:sp>
      <p:sp>
        <p:nvSpPr>
          <p:cNvPr id="184" name="S1 - (hasher les id des messages dans le code php)…"/>
          <p:cNvSpPr txBox="1"/>
          <p:nvPr/>
        </p:nvSpPr>
        <p:spPr>
          <a:xfrm>
            <a:off x="123875" y="3426829"/>
            <a:ext cx="12929686" cy="3153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7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4. Attaque 2 </a:t>
            </a:r>
            <a:r>
              <a:t>Définir une politique de mot de passe plus restrictive et severe (exiger un not de passe contenant au moins 8 caractères, un chiffre une lettre et un caractère spécial)</a:t>
            </a:r>
            <a:endParaRPr sz="3100"/>
          </a:p>
          <a:p>
            <a:pPr algn="l">
              <a:defRPr sz="1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sz="2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   </a:t>
            </a:r>
            <a:r>
              <a:rPr b="1">
                <a:solidFill>
                  <a:schemeClr val="accent3"/>
                </a:solidFill>
                <a:latin typeface="Gill Sans"/>
                <a:ea typeface="Gill Sans"/>
                <a:cs typeface="Gill Sans"/>
                <a:sym typeface="Gill Sans"/>
              </a:rPr>
              <a:t>Solution proposée</a:t>
            </a:r>
            <a:r>
              <a:t> : hasher les id des messages dans le code php (mais dépend incrémentation de la DB table)</a:t>
            </a:r>
          </a:p>
          <a:p>
            <a:pPr algn="l">
              <a:defRPr sz="20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sz="27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5. Attaque 7 </a:t>
            </a:r>
            <a:r>
              <a:t>Contrôler le champs entré par l’utilisateur contre les injections SQL.</a:t>
            </a:r>
          </a:p>
          <a:p>
            <a:pPr algn="l">
              <a:defRPr sz="1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sz="25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   </a:t>
            </a:r>
            <a:r>
              <a:rPr b="1">
                <a:solidFill>
                  <a:schemeClr val="accent3"/>
                </a:solidFill>
                <a:latin typeface="Gill Sans"/>
                <a:ea typeface="Gill Sans"/>
                <a:cs typeface="Gill Sans"/>
                <a:sym typeface="Gill Sans"/>
              </a:rPr>
              <a:t>Solution </a:t>
            </a:r>
            <a:r>
              <a:t>: Pour vérifier les entrées contre les injections, utiliser `SQLite3::escapeString`</a:t>
            </a:r>
          </a:p>
          <a:p>
            <a:pPr algn="l">
              <a:defRPr sz="1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</p:txBody>
      </p:sp>
      <p:pic>
        <p:nvPicPr>
          <p:cNvPr id="185" name="1547400306148.png" descr="15474003061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76709" y="6668774"/>
            <a:ext cx="9624017" cy="13957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ATTACK DEMO TIME !"/>
          <p:cNvSpPr txBox="1"/>
          <p:nvPr>
            <p:ph type="title"/>
          </p:nvPr>
        </p:nvSpPr>
        <p:spPr>
          <a:xfrm>
            <a:off x="-189330" y="-48739"/>
            <a:ext cx="12293603" cy="2438401"/>
          </a:xfrm>
          <a:prstGeom prst="rect">
            <a:avLst/>
          </a:prstGeom>
        </p:spPr>
        <p:txBody>
          <a:bodyPr/>
          <a:lstStyle/>
          <a:p>
            <a:pPr/>
            <a:r>
              <a:t>ATTACK DEMO TIME !</a:t>
            </a:r>
          </a:p>
        </p:txBody>
      </p:sp>
      <p:pic>
        <p:nvPicPr>
          <p:cNvPr id="188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0" r="26795" b="0"/>
          <a:stretch>
            <a:fillRect/>
          </a:stretch>
        </p:blipFill>
        <p:spPr>
          <a:xfrm>
            <a:off x="2594469" y="2459831"/>
            <a:ext cx="7492535" cy="68404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ONCLUSION"/>
          <p:cNvSpPr txBox="1"/>
          <p:nvPr>
            <p:ph type="title"/>
          </p:nvPr>
        </p:nvSpPr>
        <p:spPr>
          <a:xfrm>
            <a:off x="215719" y="254000"/>
            <a:ext cx="12293603" cy="2438401"/>
          </a:xfrm>
          <a:prstGeom prst="rect">
            <a:avLst/>
          </a:prstGeom>
        </p:spPr>
        <p:txBody>
          <a:bodyPr/>
          <a:lstStyle/>
          <a:p>
            <a:pPr/>
            <a:r>
              <a:t>CONCLUSION</a:t>
            </a:r>
          </a:p>
        </p:txBody>
      </p:sp>
      <p:sp>
        <p:nvSpPr>
          <p:cNvPr id="191" name="Nous avons effectué un rapport d’analyse des menaces et avant pris le soin d’ établir des scénarios d’attaques dans le but de tester la robustesse de notre Crepe Messaging.…"/>
          <p:cNvSpPr txBox="1"/>
          <p:nvPr/>
        </p:nvSpPr>
        <p:spPr>
          <a:xfrm>
            <a:off x="126415" y="3643897"/>
            <a:ext cx="13015469" cy="3113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1" sz="2800">
                <a:solidFill>
                  <a:srgbClr val="6C6C6C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t>Nous avons effectué un rapport d’analyse des menaces et avant pris le soin d’ établir des scénarios d’attaques dans le but de tester la robustesse de notre Crepe Messaging.</a:t>
            </a:r>
          </a:p>
          <a:p>
            <a:pPr algn="l">
              <a:defRPr b="1" sz="2800">
                <a:solidFill>
                  <a:srgbClr val="6C6C6C"/>
                </a:solidFill>
                <a:latin typeface="+mj-lt"/>
                <a:ea typeface="+mj-ea"/>
                <a:cs typeface="+mj-cs"/>
                <a:sym typeface="Helvetica Neue"/>
              </a:defRPr>
            </a:pPr>
          </a:p>
          <a:p>
            <a:pPr algn="l">
              <a:defRPr b="1" sz="2800">
                <a:solidFill>
                  <a:srgbClr val="6C6C6C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t>Celui ci était vulnérable a de nombreuses failles que nous avons pour la plupart réussit à combler grâce à une série de contre-mesures que nous avons développé.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repe Messaging, c'est quoi ?"/>
          <p:cNvSpPr txBox="1"/>
          <p:nvPr>
            <p:ph type="title"/>
          </p:nvPr>
        </p:nvSpPr>
        <p:spPr>
          <a:xfrm>
            <a:off x="209781" y="826168"/>
            <a:ext cx="12293603" cy="2006951"/>
          </a:xfrm>
          <a:prstGeom prst="rect">
            <a:avLst/>
          </a:prstGeom>
        </p:spPr>
        <p:txBody>
          <a:bodyPr/>
          <a:lstStyle>
            <a:lvl1pPr defTabSz="537462">
              <a:defRPr sz="6600"/>
            </a:lvl1pPr>
          </a:lstStyle>
          <a:p>
            <a:pPr/>
            <a:r>
              <a:t>Crepe Messaging, c'est quoi ?</a:t>
            </a:r>
          </a:p>
        </p:txBody>
      </p:sp>
      <p:sp>
        <p:nvSpPr>
          <p:cNvPr id="143" name="Une crêpe est un support comestible qui peut être remis en le lançant comme un freezbe.…"/>
          <p:cNvSpPr txBox="1"/>
          <p:nvPr/>
        </p:nvSpPr>
        <p:spPr>
          <a:xfrm>
            <a:off x="184518" y="3453934"/>
            <a:ext cx="12635763" cy="368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Une crêpe est un support comestible qui peut être remis en le lançant comme un freezbe.</a:t>
            </a:r>
          </a:p>
          <a:p>
            <a:pPr>
              <a:defRPr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Crepe Messaging vous permet d'envoyer de messages qui utilisent ce support à tous les utilisateurs inscrits sur la plateforme.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Description du système"/>
          <p:cNvSpPr txBox="1"/>
          <p:nvPr>
            <p:ph type="title"/>
          </p:nvPr>
        </p:nvSpPr>
        <p:spPr>
          <a:xfrm>
            <a:off x="193579" y="-48739"/>
            <a:ext cx="12293603" cy="2006951"/>
          </a:xfrm>
          <a:prstGeom prst="rect">
            <a:avLst/>
          </a:prstGeom>
        </p:spPr>
        <p:txBody>
          <a:bodyPr/>
          <a:lstStyle/>
          <a:p>
            <a:pPr/>
            <a:r>
              <a:t>Description du système</a:t>
            </a:r>
          </a:p>
        </p:txBody>
      </p:sp>
      <p:pic>
        <p:nvPicPr>
          <p:cNvPr id="146" name="diagflow.png" descr="diagflow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58137" y="2434856"/>
            <a:ext cx="8514938" cy="5782931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Data flow diagram"/>
          <p:cNvSpPr txBox="1"/>
          <p:nvPr/>
        </p:nvSpPr>
        <p:spPr>
          <a:xfrm>
            <a:off x="1303803" y="1905520"/>
            <a:ext cx="277703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6C6C6C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Data flow diagram</a:t>
            </a:r>
          </a:p>
        </p:txBody>
      </p:sp>
      <p:sp>
        <p:nvSpPr>
          <p:cNvPr id="148" name="Objectifs du système…"/>
          <p:cNvSpPr txBox="1"/>
          <p:nvPr/>
        </p:nvSpPr>
        <p:spPr>
          <a:xfrm>
            <a:off x="190303" y="8230045"/>
            <a:ext cx="12954839" cy="13892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1" sz="21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Objectifs du système</a:t>
            </a:r>
          </a:p>
          <a:p>
            <a:pPr algn="l">
              <a:defRPr b="1" sz="2100">
                <a:solidFill>
                  <a:srgbClr val="6C6C6C"/>
                </a:solidFill>
                <a:latin typeface="+mj-lt"/>
                <a:ea typeface="+mj-ea"/>
                <a:cs typeface="+mj-cs"/>
                <a:sym typeface="Helvetica Neue"/>
              </a:defRPr>
            </a:pPr>
          </a:p>
          <a:p>
            <a:pPr algn="l">
              <a:defRPr b="1" sz="2100">
                <a:solidFill>
                  <a:srgbClr val="6C6C6C"/>
                </a:solidFill>
                <a:latin typeface="+mj-lt"/>
                <a:ea typeface="+mj-ea"/>
                <a:cs typeface="+mj-cs"/>
                <a:sym typeface="Helvetica Neue"/>
              </a:defRPr>
            </a:pPr>
            <a:r>
              <a:t>Permettre d'envoyer des messages entre collaborateurs et permettre aux administrateur de créer de nouveaux utilisateurs en lui spécifiant un rôle (collaborateur/administrateur).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ources de menaces"/>
          <p:cNvSpPr txBox="1"/>
          <p:nvPr>
            <p:ph type="title"/>
          </p:nvPr>
        </p:nvSpPr>
        <p:spPr>
          <a:xfrm>
            <a:off x="355600" y="113281"/>
            <a:ext cx="12293600" cy="2438401"/>
          </a:xfrm>
          <a:prstGeom prst="rect">
            <a:avLst/>
          </a:prstGeom>
        </p:spPr>
        <p:txBody>
          <a:bodyPr/>
          <a:lstStyle/>
          <a:p>
            <a:pPr/>
            <a:r>
              <a:t>Sources de menaces</a:t>
            </a:r>
          </a:p>
        </p:txBody>
      </p:sp>
      <p:sp>
        <p:nvSpPr>
          <p:cNvPr id="151" name="Sur cette plateforme on peut envisager les potentielles menaces suivantes.…"/>
          <p:cNvSpPr txBox="1"/>
          <p:nvPr/>
        </p:nvSpPr>
        <p:spPr>
          <a:xfrm>
            <a:off x="195052" y="3107069"/>
            <a:ext cx="12847310" cy="492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5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Sur cette plateforme on peut envisager les potentielles menaces suivantes.</a:t>
            </a:r>
          </a:p>
          <a:p>
            <a:pPr algn="l">
              <a:defRPr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</a:p>
          <a:p>
            <a:pPr algn="l">
              <a:defRPr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</a:p>
          <a:p>
            <a:pPr algn="l">
              <a:defRPr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1. Un utilisateur normal qui voudrait voir les messages des autres utilisateurs.</a:t>
            </a:r>
          </a:p>
          <a:p>
            <a:pPr algn="l">
              <a:defRPr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2. Un utilisateur normal qui voudrait envoyer des messages en se faisant passer pour un autre utilisateur.</a:t>
            </a:r>
          </a:p>
          <a:p>
            <a:pPr algn="l">
              <a:defRPr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3. Un utilisateur qui voudrait supprimer les messages d'un autre utilisateur.</a:t>
            </a:r>
          </a:p>
          <a:p>
            <a:pPr algn="l">
              <a:defRPr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4. Un utilisateur qui voudrait modifier le message d'un autre utilisateur.</a:t>
            </a:r>
          </a:p>
          <a:p>
            <a:pPr algn="l">
              <a:defRPr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5. Un utilisateur qui voudrait faire passer son compte en administrateur.</a:t>
            </a:r>
          </a:p>
          <a:p>
            <a:pPr algn="l">
              <a:defRPr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6. Un utilisateur qui voudrait modifier le mot de passe d'un autre compte.</a:t>
            </a:r>
          </a:p>
          <a:p>
            <a:pPr algn="l">
              <a:defRPr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7. Un utilisateur qui voudrait obtenir les mots de passe des autres comptes de la plateforme.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Attaques effectués"/>
          <p:cNvSpPr txBox="1"/>
          <p:nvPr>
            <p:ph type="title"/>
          </p:nvPr>
        </p:nvSpPr>
        <p:spPr>
          <a:xfrm>
            <a:off x="355599" y="113281"/>
            <a:ext cx="12293603" cy="2438401"/>
          </a:xfrm>
          <a:prstGeom prst="rect">
            <a:avLst/>
          </a:prstGeom>
        </p:spPr>
        <p:txBody>
          <a:bodyPr/>
          <a:lstStyle/>
          <a:p>
            <a:pPr/>
            <a:r>
              <a:t>Attaques effectués</a:t>
            </a:r>
          </a:p>
        </p:txBody>
      </p:sp>
      <p:sp>
        <p:nvSpPr>
          <p:cNvPr id="154" name="A1 - Attaque par modification de l’URL…"/>
          <p:cNvSpPr txBox="1"/>
          <p:nvPr/>
        </p:nvSpPr>
        <p:spPr>
          <a:xfrm>
            <a:off x="28063" y="3194050"/>
            <a:ext cx="12948674" cy="361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A1 - Attaque par modification de l’URL </a:t>
            </a:r>
          </a:p>
          <a:p>
            <a:pPr>
              <a:defRPr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A2 -Brute force du login form - avec Burp</a:t>
            </a:r>
          </a:p>
          <a:p>
            <a:pPr>
              <a:defRPr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A3 - Id des messages directement accessibles depuis l'URL</a:t>
            </a:r>
          </a:p>
          <a:p>
            <a:pPr>
              <a:defRPr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A4 - Accès/Modification aux informations des utilisateurs visibles seulement par l’administrateur</a:t>
            </a:r>
          </a:p>
          <a:p>
            <a:pPr>
              <a:defRPr sz="37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A5 - Modifier le mot de passe d'un utilisateur choisi 8 (Injection SQL)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A1 - Attaque par modification de l’URL"/>
          <p:cNvSpPr txBox="1"/>
          <p:nvPr>
            <p:ph type="title"/>
          </p:nvPr>
        </p:nvSpPr>
        <p:spPr>
          <a:xfrm>
            <a:off x="355598" y="-502394"/>
            <a:ext cx="12293603" cy="2438401"/>
          </a:xfrm>
          <a:prstGeom prst="rect">
            <a:avLst/>
          </a:prstGeom>
        </p:spPr>
        <p:txBody>
          <a:bodyPr/>
          <a:lstStyle>
            <a:lvl1pPr algn="l">
              <a:defRPr cap="none" sz="4100">
                <a:solidFill>
                  <a:srgbClr val="6C6C6C"/>
                </a:solidFill>
              </a:defRPr>
            </a:lvl1pPr>
          </a:lstStyle>
          <a:p>
            <a:pPr/>
            <a:r>
              <a:t>A1 - Attaque par modification de l’URL </a:t>
            </a:r>
          </a:p>
        </p:txBody>
      </p:sp>
      <p:sp>
        <p:nvSpPr>
          <p:cNvPr id="157" name="Elément du système attaqué:  Page de login…"/>
          <p:cNvSpPr txBox="1"/>
          <p:nvPr/>
        </p:nvSpPr>
        <p:spPr>
          <a:xfrm>
            <a:off x="85590" y="6195774"/>
            <a:ext cx="12833618" cy="3713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1" sz="31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Elément du système attaqué:  </a:t>
            </a:r>
            <a:r>
              <a:rPr b="0">
                <a:latin typeface="Gill Sans Light"/>
                <a:ea typeface="Gill Sans Light"/>
                <a:cs typeface="Gill Sans Light"/>
                <a:sym typeface="Gill Sans Light"/>
              </a:rPr>
              <a:t>Page de login</a:t>
            </a:r>
          </a:p>
          <a:p>
            <a:pPr algn="l">
              <a:defRPr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1" sz="31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Motivation:</a:t>
            </a:r>
            <a:r>
              <a:rPr b="0">
                <a:latin typeface="Gill Sans Light"/>
                <a:ea typeface="Gill Sans Light"/>
                <a:cs typeface="Gill Sans Light"/>
                <a:sym typeface="Gill Sans Light"/>
              </a:rPr>
              <a:t> L'objectif est de pouvoir se connecter automatiquement depuis l'URL via un POST</a:t>
            </a:r>
          </a:p>
          <a:p>
            <a:pPr algn="l">
              <a:defRPr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1" sz="31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Scénario: </a:t>
            </a:r>
            <a:r>
              <a:rPr b="0">
                <a:latin typeface="Gill Sans Light"/>
                <a:ea typeface="Gill Sans Light"/>
                <a:cs typeface="Gill Sans Light"/>
                <a:sym typeface="Gill Sans Light"/>
              </a:rPr>
              <a:t>Nous avons essayé de nous connecter directement à la manière d'un POST en spécifiant les credentials directement depuis URL.</a:t>
            </a:r>
            <a:endParaRPr b="0"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 algn="l">
              <a:defRPr b="1" sz="31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Bilan de l'attaque:</a:t>
            </a:r>
            <a:r>
              <a:rPr b="0">
                <a:latin typeface="Gill Sans Light"/>
                <a:ea typeface="Gill Sans Light"/>
                <a:cs typeface="Gill Sans Light"/>
                <a:sym typeface="Gill Sans Light"/>
              </a:rPr>
              <a:t> </a:t>
            </a:r>
            <a:r>
              <a:rPr>
                <a:solidFill>
                  <a:schemeClr val="accent5"/>
                </a:solidFill>
              </a:rPr>
              <a:t>FAILURE !</a:t>
            </a:r>
          </a:p>
        </p:txBody>
      </p:sp>
      <p:pic>
        <p:nvPicPr>
          <p:cNvPr id="158" name="1.png" descr="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37104" y="1117082"/>
            <a:ext cx="6955269" cy="51881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A3 -Brute forcable login form - No limit of max login attempts"/>
          <p:cNvSpPr txBox="1"/>
          <p:nvPr>
            <p:ph type="title"/>
          </p:nvPr>
        </p:nvSpPr>
        <p:spPr>
          <a:xfrm>
            <a:off x="355600" y="-502394"/>
            <a:ext cx="12293600" cy="2438401"/>
          </a:xfrm>
          <a:prstGeom prst="rect">
            <a:avLst/>
          </a:prstGeom>
        </p:spPr>
        <p:txBody>
          <a:bodyPr/>
          <a:lstStyle>
            <a:lvl1pPr algn="l">
              <a:defRPr cap="none" sz="4100">
                <a:solidFill>
                  <a:srgbClr val="6C6C6C"/>
                </a:solidFill>
              </a:defRPr>
            </a:lvl1pPr>
          </a:lstStyle>
          <a:p>
            <a:pPr/>
            <a:r>
              <a:t>A2 -Brute forcable login form - No limit of max login attempts</a:t>
            </a:r>
          </a:p>
        </p:txBody>
      </p:sp>
      <p:sp>
        <p:nvSpPr>
          <p:cNvPr id="161" name="Elément du système attaqué:  le formulaire de login (username et password)…"/>
          <p:cNvSpPr txBox="1"/>
          <p:nvPr/>
        </p:nvSpPr>
        <p:spPr>
          <a:xfrm>
            <a:off x="129637" y="6256515"/>
            <a:ext cx="13000485" cy="3103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1" sz="26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Elément du système attaqué:  </a:t>
            </a:r>
            <a:r>
              <a:rPr b="0">
                <a:latin typeface="Gill Sans Light"/>
                <a:ea typeface="Gill Sans Light"/>
                <a:cs typeface="Gill Sans Light"/>
                <a:sym typeface="Gill Sans Light"/>
              </a:rPr>
              <a:t>le formulaire de login (username et password)</a:t>
            </a:r>
          </a:p>
          <a:p>
            <a:pPr algn="l">
              <a:defRPr b="1" sz="26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Motivation:</a:t>
            </a:r>
            <a:r>
              <a:rPr b="0">
                <a:latin typeface="Gill Sans Light"/>
                <a:ea typeface="Gill Sans Light"/>
                <a:cs typeface="Gill Sans Light"/>
                <a:sym typeface="Gill Sans Light"/>
              </a:rPr>
              <a:t> L'objectif est de bruteforcer tout les mots de passe pour tout les logins que nous spécifions dans la liste de payloads via l'outil Burp Suite.</a:t>
            </a:r>
          </a:p>
          <a:p>
            <a:pPr algn="l">
              <a:defRPr sz="2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1" sz="26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Scénario: </a:t>
            </a:r>
            <a:r>
              <a:rPr b="0">
                <a:latin typeface="Gill Sans Light"/>
                <a:ea typeface="Gill Sans Light"/>
                <a:cs typeface="Gill Sans Light"/>
                <a:sym typeface="Gill Sans Light"/>
              </a:rPr>
              <a:t>Avec Burp on configure le proxy de notre browser Firefox et spécifie l'adresse et le port de notre login Crepe Messaging (127.0.0.1:8080 Grace à cela nous pouvons brute forcer tout les mots de passe pour tout les logins que nous spécifions dans la liste de payloads.</a:t>
            </a:r>
          </a:p>
          <a:p>
            <a:pPr algn="l">
              <a:defRPr b="1" sz="26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Bilan de l'attaque:</a:t>
            </a:r>
            <a:r>
              <a:rPr b="0">
                <a:latin typeface="Gill Sans Light"/>
                <a:ea typeface="Gill Sans Light"/>
                <a:cs typeface="Gill Sans Light"/>
                <a:sym typeface="Gill Sans Light"/>
              </a:rPr>
              <a:t> </a:t>
            </a:r>
            <a:r>
              <a:rPr>
                <a:solidFill>
                  <a:schemeClr val="accent3"/>
                </a:solidFill>
              </a:rPr>
              <a:t>SUCCESS !</a:t>
            </a:r>
          </a:p>
        </p:txBody>
      </p:sp>
      <p:pic>
        <p:nvPicPr>
          <p:cNvPr id="162" name="2.png" descr="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41145" y="1317192"/>
            <a:ext cx="9067801" cy="45593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A4 - Id des messages directement accessibles depuis l'URL"/>
          <p:cNvSpPr txBox="1"/>
          <p:nvPr>
            <p:ph type="title"/>
          </p:nvPr>
        </p:nvSpPr>
        <p:spPr>
          <a:xfrm>
            <a:off x="355600" y="-502394"/>
            <a:ext cx="12293600" cy="2438401"/>
          </a:xfrm>
          <a:prstGeom prst="rect">
            <a:avLst/>
          </a:prstGeom>
        </p:spPr>
        <p:txBody>
          <a:bodyPr/>
          <a:lstStyle>
            <a:lvl1pPr algn="l">
              <a:defRPr cap="none" sz="4100">
                <a:solidFill>
                  <a:srgbClr val="6C6C6C"/>
                </a:solidFill>
              </a:defRPr>
            </a:lvl1pPr>
          </a:lstStyle>
          <a:p>
            <a:pPr/>
            <a:r>
              <a:t>A3 - Id des messages directement accessibles depuis l'URL</a:t>
            </a:r>
          </a:p>
        </p:txBody>
      </p:sp>
      <p:sp>
        <p:nvSpPr>
          <p:cNvPr id="165" name="Elément du système attaqué:  Transmission des paramètres par l'url.…"/>
          <p:cNvSpPr txBox="1"/>
          <p:nvPr/>
        </p:nvSpPr>
        <p:spPr>
          <a:xfrm>
            <a:off x="72336" y="5048401"/>
            <a:ext cx="12860128" cy="4475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1" sz="30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Elément du système attaqué:  </a:t>
            </a:r>
            <a:r>
              <a:rPr b="0">
                <a:latin typeface="Gill Sans Light"/>
                <a:ea typeface="Gill Sans Light"/>
                <a:cs typeface="Gill Sans Light"/>
                <a:sym typeface="Gill Sans Light"/>
              </a:rPr>
              <a:t>Transmission des paramètres par l'url.</a:t>
            </a:r>
          </a:p>
          <a:p>
            <a:pPr algn="l">
              <a:defRPr sz="30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Il n'y pas de validation du droit d'accès au message côté client.</a:t>
            </a:r>
          </a:p>
          <a:p>
            <a:pPr algn="l">
              <a:defRPr sz="30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1" sz="30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Motivation: </a:t>
            </a:r>
            <a:r>
              <a:rPr b="0">
                <a:latin typeface="Gill Sans Light"/>
                <a:ea typeface="Gill Sans Light"/>
                <a:cs typeface="Gill Sans Light"/>
                <a:sym typeface="Gill Sans Light"/>
              </a:rPr>
              <a:t>Permet l'accès aux messages qui ne nous sont pas destinés.</a:t>
            </a:r>
          </a:p>
          <a:p>
            <a:pPr algn="l">
              <a:defRPr sz="30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1" sz="30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Scénario: </a:t>
            </a:r>
            <a:r>
              <a:rPr b="0">
                <a:latin typeface="Gill Sans Light"/>
                <a:ea typeface="Gill Sans Light"/>
                <a:cs typeface="Gill Sans Light"/>
                <a:sym typeface="Gill Sans Light"/>
              </a:rPr>
              <a:t>Il suffit de se loguer avec n'importe quel utilisateur et ensuite on peut </a:t>
            </a:r>
          </a:p>
          <a:p>
            <a:pPr algn="l">
              <a:defRPr sz="30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avoir accès aux messages de tout le monde.Il suffit de connaitre l'id du message mais vu que ceux ci s’ incrémentent a chaque nouveau message ils sont prédictives.</a:t>
            </a:r>
          </a:p>
          <a:p>
            <a:pPr algn="l">
              <a:defRPr sz="30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1" sz="30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Bilan de l'attaque:</a:t>
            </a:r>
            <a:r>
              <a:rPr b="0">
                <a:latin typeface="Gill Sans Light"/>
                <a:ea typeface="Gill Sans Light"/>
                <a:cs typeface="Gill Sans Light"/>
                <a:sym typeface="Gill Sans Light"/>
              </a:rPr>
              <a:t> </a:t>
            </a:r>
            <a:r>
              <a:rPr>
                <a:solidFill>
                  <a:schemeClr val="accent3"/>
                </a:solidFill>
              </a:rPr>
              <a:t>SUCCESS !</a:t>
            </a:r>
          </a:p>
        </p:txBody>
      </p:sp>
      <p:pic>
        <p:nvPicPr>
          <p:cNvPr id="166" name="4.png" descr="4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89516"/>
          <a:stretch>
            <a:fillRect/>
          </a:stretch>
        </p:blipFill>
        <p:spPr>
          <a:xfrm>
            <a:off x="1370347" y="2067135"/>
            <a:ext cx="9844300" cy="4310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A5 Accès aux informations des utilisateur visibles seulement par l’administrateur"/>
          <p:cNvSpPr txBox="1"/>
          <p:nvPr>
            <p:ph type="title"/>
          </p:nvPr>
        </p:nvSpPr>
        <p:spPr>
          <a:xfrm>
            <a:off x="355600" y="-231461"/>
            <a:ext cx="12293600" cy="2438402"/>
          </a:xfrm>
          <a:prstGeom prst="rect">
            <a:avLst/>
          </a:prstGeom>
        </p:spPr>
        <p:txBody>
          <a:bodyPr/>
          <a:lstStyle>
            <a:lvl1pPr algn="l">
              <a:defRPr cap="none" sz="4100">
                <a:solidFill>
                  <a:srgbClr val="6C6C6C"/>
                </a:solidFill>
              </a:defRPr>
            </a:lvl1pPr>
          </a:lstStyle>
          <a:p>
            <a:pPr/>
            <a:r>
              <a:t>A4 - Accès aux informations des utilisateurs visibles seulement par l’administrateur</a:t>
            </a:r>
          </a:p>
        </p:txBody>
      </p:sp>
      <p:sp>
        <p:nvSpPr>
          <p:cNvPr id="169" name="Elément du système attaqué: Le formulaire de login (username et password)…"/>
          <p:cNvSpPr txBox="1"/>
          <p:nvPr/>
        </p:nvSpPr>
        <p:spPr>
          <a:xfrm>
            <a:off x="53026" y="6269869"/>
            <a:ext cx="12912429" cy="3421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1" sz="28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Elément du système attaqué: </a:t>
            </a:r>
            <a:r>
              <a:rPr b="0">
                <a:latin typeface="Gill Sans Light"/>
                <a:ea typeface="Gill Sans Light"/>
                <a:cs typeface="Gill Sans Light"/>
                <a:sym typeface="Gill Sans Light"/>
              </a:rPr>
              <a:t>Le formulaire de login (username et password)</a:t>
            </a:r>
          </a:p>
          <a:p>
            <a:pPr algn="l">
              <a:defRPr sz="28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1" sz="28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Motivation: </a:t>
            </a:r>
            <a:r>
              <a:rPr b="0">
                <a:latin typeface="Gill Sans Light"/>
                <a:ea typeface="Gill Sans Light"/>
                <a:cs typeface="Gill Sans Light"/>
                <a:sym typeface="Gill Sans Light"/>
              </a:rPr>
              <a:t>Permet l'accès aux messages qui ne nous sont pas destinés.</a:t>
            </a:r>
          </a:p>
          <a:p>
            <a:pPr algn="l">
              <a:defRPr sz="28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1" sz="28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Scénario: </a:t>
            </a:r>
            <a:r>
              <a:rPr b="0">
                <a:latin typeface="Gill Sans Light"/>
                <a:ea typeface="Gill Sans Light"/>
                <a:cs typeface="Gill Sans Light"/>
                <a:sym typeface="Gill Sans Light"/>
              </a:rPr>
              <a:t>Récupérer http://localhost:8080/admin.php?user_id=7</a:t>
            </a:r>
          </a:p>
          <a:p>
            <a:pPr algn="l">
              <a:defRPr sz="28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Il est possible de voir et de supprimer des messages dont on aurait pas légitimement accès.</a:t>
            </a:r>
          </a:p>
          <a:p>
            <a:pPr algn="l">
              <a:defRPr sz="28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1" sz="29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Bilan de l'attaque:</a:t>
            </a:r>
            <a:r>
              <a:rPr b="0">
                <a:latin typeface="Gill Sans Light"/>
                <a:ea typeface="Gill Sans Light"/>
                <a:cs typeface="Gill Sans Light"/>
                <a:sym typeface="Gill Sans Light"/>
              </a:rPr>
              <a:t> </a:t>
            </a:r>
            <a:r>
              <a:rPr>
                <a:solidFill>
                  <a:schemeClr val="accent3"/>
                </a:solidFill>
              </a:rPr>
              <a:t>SUCCESS !</a:t>
            </a:r>
          </a:p>
        </p:txBody>
      </p:sp>
      <p:pic>
        <p:nvPicPr>
          <p:cNvPr id="170" name="4.png" descr="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758" y="1828330"/>
            <a:ext cx="7176150" cy="29972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5.png" descr="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619732" y="3935798"/>
            <a:ext cx="4825448" cy="22076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